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lear Sans Regular Bold" panose="020B0604020202020204" charset="0"/>
      <p:regular r:id="rId18"/>
    </p:embeddedFont>
    <p:embeddedFont>
      <p:font typeface="Gill Sans Ultra Bold Condensed" panose="020B0A06020104020203" pitchFamily="3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118" autoAdjust="0"/>
    <p:restoredTop sz="90252" autoAdjust="0"/>
  </p:normalViewPr>
  <p:slideViewPr>
    <p:cSldViewPr>
      <p:cViewPr varScale="1">
        <p:scale>
          <a:sx n="73" d="100"/>
          <a:sy n="73" d="100"/>
        </p:scale>
        <p:origin x="108"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neera\Downloads\Accenture_Forage\Reworked_Task%203_Final%20Content%20Data%20se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neera\Downloads\Accenture_Forage\Reworked_Task%203_Final%20Content%20Data%20set.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sz="4000" dirty="0">
                <a:solidFill>
                  <a:srgbClr val="A100FF"/>
                </a:solidFill>
                <a:latin typeface="Times New Roman" panose="02020603050405020304" pitchFamily="18" charset="0"/>
                <a:cs typeface="Times New Roman" panose="02020603050405020304" pitchFamily="18" charset="0"/>
              </a:rPr>
              <a:t>Popularity</a:t>
            </a:r>
            <a:r>
              <a:rPr lang="en-US" sz="4000" baseline="0" dirty="0">
                <a:solidFill>
                  <a:srgbClr val="A100FF"/>
                </a:solidFill>
                <a:latin typeface="Times New Roman" panose="02020603050405020304" pitchFamily="18" charset="0"/>
                <a:cs typeface="Times New Roman" panose="02020603050405020304" pitchFamily="18" charset="0"/>
              </a:rPr>
              <a:t> Distribution</a:t>
            </a:r>
            <a:endParaRPr lang="en-US" sz="4000" dirty="0">
              <a:solidFill>
                <a:srgbClr val="A100FF"/>
              </a:solidFill>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'Task 3_Final Content Data set'!$O$1</c:f>
              <c:strCache>
                <c:ptCount val="1"/>
                <c:pt idx="0">
                  <c:v>Avg_score</c:v>
                </c:pt>
              </c:strCache>
            </c:strRef>
          </c:tx>
          <c:dPt>
            <c:idx val="0"/>
            <c:bubble3D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9520-4B2F-9BE2-1A664933EFF1}"/>
              </c:ext>
            </c:extLst>
          </c:dPt>
          <c:dPt>
            <c:idx val="1"/>
            <c:bubble3D val="0"/>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9520-4B2F-9BE2-1A664933EFF1}"/>
              </c:ext>
            </c:extLst>
          </c:dPt>
          <c:dPt>
            <c:idx val="2"/>
            <c:bubble3D val="0"/>
            <c:spPr>
              <a:gradFill rotWithShape="1">
                <a:gsLst>
                  <a:gs pos="0">
                    <a:schemeClr val="accent3">
                      <a:shade val="51000"/>
                      <a:satMod val="130000"/>
                    </a:schemeClr>
                  </a:gs>
                  <a:gs pos="80000">
                    <a:schemeClr val="accent3">
                      <a:shade val="93000"/>
                      <a:satMod val="130000"/>
                    </a:schemeClr>
                  </a:gs>
                  <a:gs pos="100000">
                    <a:schemeClr val="accent3">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9520-4B2F-9BE2-1A664933EFF1}"/>
              </c:ext>
            </c:extLst>
          </c:dPt>
          <c:dPt>
            <c:idx val="3"/>
            <c:bubble3D val="0"/>
            <c:spPr>
              <a:gradFill rotWithShape="1">
                <a:gsLst>
                  <a:gs pos="0">
                    <a:schemeClr val="accent4">
                      <a:shade val="51000"/>
                      <a:satMod val="130000"/>
                    </a:schemeClr>
                  </a:gs>
                  <a:gs pos="80000">
                    <a:schemeClr val="accent4">
                      <a:shade val="93000"/>
                      <a:satMod val="130000"/>
                    </a:schemeClr>
                  </a:gs>
                  <a:gs pos="100000">
                    <a:schemeClr val="accent4">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9520-4B2F-9BE2-1A664933EFF1}"/>
              </c:ext>
            </c:extLst>
          </c:dPt>
          <c:dPt>
            <c:idx val="4"/>
            <c:bubble3D val="0"/>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9520-4B2F-9BE2-1A664933EFF1}"/>
              </c:ext>
            </c:extLst>
          </c:dPt>
          <c:dLbls>
            <c:spPr>
              <a:noFill/>
              <a:ln>
                <a:noFill/>
              </a:ln>
              <a:effectLst/>
            </c:spPr>
            <c:txPr>
              <a:bodyPr rot="0" spcFirstLastPara="1" vertOverflow="ellipsis" vert="horz" wrap="square" lIns="38100" tIns="19050" rIns="38100" bIns="19050" anchor="ctr" anchorCtr="1">
                <a:spAutoFit/>
              </a:bodyPr>
              <a:lstStyle/>
              <a:p>
                <a:pPr>
                  <a:defRPr sz="3200" b="0" i="0" u="none" strike="noStrike" kern="1200" baseline="0">
                    <a:solidFill>
                      <a:schemeClr val="tx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'Task 3_Final Content Data set'!$N$2:$N$6</c:f>
              <c:strCache>
                <c:ptCount val="5"/>
                <c:pt idx="0">
                  <c:v>education</c:v>
                </c:pt>
                <c:pt idx="1">
                  <c:v>culture</c:v>
                </c:pt>
                <c:pt idx="2">
                  <c:v>travel</c:v>
                </c:pt>
                <c:pt idx="3">
                  <c:v>fitness</c:v>
                </c:pt>
                <c:pt idx="4">
                  <c:v>healthy eating</c:v>
                </c:pt>
              </c:strCache>
            </c:strRef>
          </c:cat>
          <c:val>
            <c:numRef>
              <c:f>'Task 3_Final Content Data set'!$O$2:$O$6</c:f>
              <c:numCache>
                <c:formatCode>0.0000</c:formatCode>
                <c:ptCount val="5"/>
                <c:pt idx="0">
                  <c:v>44.660714285714285</c:v>
                </c:pt>
                <c:pt idx="1">
                  <c:v>40.977064220183486</c:v>
                </c:pt>
                <c:pt idx="2">
                  <c:v>39.939189189189186</c:v>
                </c:pt>
                <c:pt idx="3">
                  <c:v>39.774999999999999</c:v>
                </c:pt>
                <c:pt idx="4">
                  <c:v>39.61926605504587</c:v>
                </c:pt>
              </c:numCache>
            </c:numRef>
          </c:val>
          <c:extLst>
            <c:ext xmlns:c16="http://schemas.microsoft.com/office/drawing/2014/chart" uri="{C3380CC4-5D6E-409C-BE32-E72D297353CC}">
              <c16:uniqueId val="{0000000A-9520-4B2F-9BE2-1A664933EFF1}"/>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sz="3200" dirty="0"/>
              <a:t>TOP</a:t>
            </a:r>
            <a:r>
              <a:rPr lang="en-US" sz="3200" baseline="0" dirty="0"/>
              <a:t> 5 CONTENT CATEGORIES</a:t>
            </a:r>
            <a:endParaRPr lang="en-US" sz="3200" dirty="0"/>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barChart>
        <c:barDir val="bar"/>
        <c:grouping val="clustered"/>
        <c:varyColors val="0"/>
        <c:ser>
          <c:idx val="0"/>
          <c:order val="0"/>
          <c:tx>
            <c:strRef>
              <c:f>'Task 3_Final Content Data set'!$O$1</c:f>
              <c:strCache>
                <c:ptCount val="1"/>
                <c:pt idx="0">
                  <c:v>Avg_score</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lt1"/>
                    </a:solidFill>
                    <a:latin typeface="Times New Roman" panose="02020603050405020304" pitchFamily="18" charset="0"/>
                    <a:ea typeface="+mn-ea"/>
                    <a:cs typeface="Times New Roman" panose="02020603050405020304" pitchFamily="18"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multiLvlStrRef>
              <c:f>'Task 3_Final Content Data set'!$M$2:$N$6</c:f>
              <c:multiLvlStrCache>
                <c:ptCount val="5"/>
                <c:lvl>
                  <c:pt idx="0">
                    <c:v>education</c:v>
                  </c:pt>
                  <c:pt idx="1">
                    <c:v>culture</c:v>
                  </c:pt>
                  <c:pt idx="2">
                    <c:v>travel</c:v>
                  </c:pt>
                  <c:pt idx="3">
                    <c:v>fitness</c:v>
                  </c:pt>
                  <c:pt idx="4">
                    <c:v>healthy eating</c:v>
                  </c:pt>
                </c:lvl>
                <c:lvl>
                  <c:pt idx="0">
                    <c:v>1</c:v>
                  </c:pt>
                  <c:pt idx="1">
                    <c:v>2</c:v>
                  </c:pt>
                  <c:pt idx="2">
                    <c:v>3</c:v>
                  </c:pt>
                  <c:pt idx="3">
                    <c:v>4</c:v>
                  </c:pt>
                  <c:pt idx="4">
                    <c:v>5</c:v>
                  </c:pt>
                </c:lvl>
              </c:multiLvlStrCache>
            </c:multiLvlStrRef>
          </c:cat>
          <c:val>
            <c:numRef>
              <c:f>'Task 3_Final Content Data set'!$O$2:$O$6</c:f>
              <c:numCache>
                <c:formatCode>0.0000</c:formatCode>
                <c:ptCount val="5"/>
                <c:pt idx="0">
                  <c:v>44.660714285714285</c:v>
                </c:pt>
                <c:pt idx="1">
                  <c:v>40.977064220183486</c:v>
                </c:pt>
                <c:pt idx="2">
                  <c:v>39.939189189189186</c:v>
                </c:pt>
                <c:pt idx="3">
                  <c:v>39.774999999999999</c:v>
                </c:pt>
                <c:pt idx="4">
                  <c:v>39.61926605504587</c:v>
                </c:pt>
              </c:numCache>
            </c:numRef>
          </c:val>
          <c:extLst>
            <c:ext xmlns:c16="http://schemas.microsoft.com/office/drawing/2014/chart" uri="{C3380CC4-5D6E-409C-BE32-E72D297353CC}">
              <c16:uniqueId val="{00000000-2FD4-43FB-A741-8EE4FD5BFE75}"/>
            </c:ext>
          </c:extLst>
        </c:ser>
        <c:dLbls>
          <c:dLblPos val="inEnd"/>
          <c:showLegendKey val="0"/>
          <c:showVal val="1"/>
          <c:showCatName val="0"/>
          <c:showSerName val="0"/>
          <c:showPercent val="0"/>
          <c:showBubbleSize val="0"/>
        </c:dLbls>
        <c:gapWidth val="65"/>
        <c:axId val="507367936"/>
        <c:axId val="507366296"/>
      </c:barChart>
      <c:catAx>
        <c:axId val="507367936"/>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500" b="0" i="0" u="none" strike="noStrike" kern="1200" cap="all" baseline="0">
                <a:solidFill>
                  <a:schemeClr val="dk1">
                    <a:lumMod val="75000"/>
                    <a:lumOff val="25000"/>
                  </a:schemeClr>
                </a:solidFill>
                <a:latin typeface="+mn-lt"/>
                <a:ea typeface="+mn-ea"/>
                <a:cs typeface="+mn-cs"/>
              </a:defRPr>
            </a:pPr>
            <a:endParaRPr lang="en-US"/>
          </a:p>
        </c:txPr>
        <c:crossAx val="507366296"/>
        <c:crosses val="autoZero"/>
        <c:auto val="1"/>
        <c:lblAlgn val="ctr"/>
        <c:lblOffset val="100"/>
        <c:noMultiLvlLbl val="0"/>
      </c:catAx>
      <c:valAx>
        <c:axId val="507366296"/>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0" spcFirstLastPara="1" vertOverflow="ellipsis" vert="horz" wrap="square" anchor="ctr" anchorCtr="1"/>
              <a:lstStyle/>
              <a:p>
                <a:pPr>
                  <a:defRPr sz="2000" b="1" i="0" u="none" strike="noStrike" kern="1200" baseline="0">
                    <a:solidFill>
                      <a:schemeClr val="dk1">
                        <a:lumMod val="75000"/>
                        <a:lumOff val="25000"/>
                      </a:schemeClr>
                    </a:solidFill>
                    <a:latin typeface="+mn-lt"/>
                    <a:ea typeface="+mn-ea"/>
                    <a:cs typeface="+mn-cs"/>
                  </a:defRPr>
                </a:pPr>
                <a:r>
                  <a:rPr lang="en-IN" sz="2000" dirty="0"/>
                  <a:t>Average</a:t>
                </a:r>
                <a:r>
                  <a:rPr lang="en-IN" sz="2000" baseline="0" dirty="0"/>
                  <a:t> Performance Score</a:t>
                </a:r>
              </a:p>
            </c:rich>
          </c:tx>
          <c:overlay val="0"/>
          <c:spPr>
            <a:noFill/>
            <a:ln>
              <a:noFill/>
            </a:ln>
            <a:effectLst/>
          </c:spPr>
          <c:txPr>
            <a:bodyPr rot="0" spcFirstLastPara="1" vertOverflow="ellipsis" vert="horz" wrap="square" anchor="ctr" anchorCtr="1"/>
            <a:lstStyle/>
            <a:p>
              <a:pPr>
                <a:defRPr sz="2000" b="1" i="0" u="none" strike="noStrike" kern="1200" baseline="0">
                  <a:solidFill>
                    <a:schemeClr val="dk1">
                      <a:lumMod val="75000"/>
                      <a:lumOff val="25000"/>
                    </a:schemeClr>
                  </a:solidFill>
                  <a:latin typeface="+mn-lt"/>
                  <a:ea typeface="+mn-ea"/>
                  <a:cs typeface="+mn-cs"/>
                </a:defRPr>
              </a:pPr>
              <a:endParaRPr lang="en-US"/>
            </a:p>
          </c:txPr>
        </c:title>
        <c:numFmt formatCode="0.0000" sourceLinked="1"/>
        <c:majorTickMark val="none"/>
        <c:minorTickMark val="none"/>
        <c:tickLblPos val="nextTo"/>
        <c:spPr>
          <a:noFill/>
          <a:ln>
            <a:noFill/>
          </a:ln>
          <a:effectLst/>
        </c:spPr>
        <c:txPr>
          <a:bodyPr rot="-60000000" spcFirstLastPara="1" vertOverflow="ellipsis" vert="horz" wrap="square" anchor="ctr" anchorCtr="1"/>
          <a:lstStyle/>
          <a:p>
            <a:pPr>
              <a:defRPr sz="1500" b="0" i="0" u="none" strike="noStrike" kern="1200" baseline="0">
                <a:solidFill>
                  <a:schemeClr val="dk1">
                    <a:lumMod val="75000"/>
                    <a:lumOff val="25000"/>
                  </a:schemeClr>
                </a:solidFill>
                <a:latin typeface="Times New Roman" panose="02020603050405020304" pitchFamily="18" charset="0"/>
                <a:ea typeface="+mn-ea"/>
                <a:cs typeface="Times New Roman" panose="02020603050405020304" pitchFamily="18" charset="0"/>
              </a:defRPr>
            </a:pPr>
            <a:endParaRPr lang="en-US"/>
          </a:p>
        </c:txPr>
        <c:crossAx val="5073679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image10.svg>
</file>

<file path=ppt/media/image11.png>
</file>

<file path=ppt/media/image12.svg>
</file>

<file path=ppt/media/image13.jpeg>
</file>

<file path=ppt/media/image14.jpeg>
</file>

<file path=ppt/media/image15.jpeg>
</file>

<file path=ppt/media/image16.jpeg>
</file>

<file path=ppt/media/image17.png>
</file>

<file path=ppt/media/image18.svg>
</file>

<file path=ppt/media/image19.jpeg>
</file>

<file path=ppt/media/image2.svg>
</file>

<file path=ppt/media/image20.png>
</file>

<file path=ppt/media/image21.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13.02.2023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8.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19.jpeg"/><Relationship Id="rId4" Type="http://schemas.openxmlformats.org/officeDocument/2006/relationships/image" Target="../media/image18.sv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21.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8.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2428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312375" y="3305349"/>
            <a:ext cx="5482998" cy="2847639"/>
          </a:xfrm>
          <a:prstGeom prst="rect">
            <a:avLst/>
          </a:prstGeom>
        </p:spPr>
        <p:txBody>
          <a:bodyPr wrap="square" lIns="0" tIns="0" rIns="0" bIns="0" rtlCol="0" anchor="t">
            <a:spAutoFit/>
          </a:bodyPr>
          <a:lstStyle/>
          <a:p>
            <a:pPr algn="ctr">
              <a:lnSpc>
                <a:spcPts val="11059"/>
              </a:lnSpc>
            </a:pPr>
            <a:r>
              <a:rPr lang="en-US" sz="8000" spc="-105" dirty="0">
                <a:solidFill>
                  <a:srgbClr val="FFFFFF"/>
                </a:solidFill>
                <a:latin typeface="Gill Sans Ultra Bold Condensed" panose="020B0A06020104020203" pitchFamily="34" charset="0"/>
              </a:rPr>
              <a:t>SOCIAL BUZZ…</a:t>
            </a:r>
            <a:endParaRPr lang="en-US" sz="10533" spc="-105" dirty="0">
              <a:solidFill>
                <a:srgbClr val="FFFFFF"/>
              </a:solidFill>
              <a:latin typeface="Gill Sans Ultra Bold Condensed" panose="020B0A06020104020203"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Times New Roman" panose="02020603050405020304" pitchFamily="18" charset="0"/>
                <a:cs typeface="Times New Roman" panose="02020603050405020304" pitchFamily="18"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867617"/>
            <a:chOff x="0" y="-47625"/>
            <a:chExt cx="7569956" cy="1156823"/>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67617"/>
            <a:chOff x="0" y="-47625"/>
            <a:chExt cx="7569956" cy="1156823"/>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
        <p:nvSpPr>
          <p:cNvPr id="17" name="TextBox 16">
            <a:extLst>
              <a:ext uri="{FF2B5EF4-FFF2-40B4-BE49-F238E27FC236}">
                <a16:creationId xmlns:a16="http://schemas.microsoft.com/office/drawing/2014/main" id="{1C36C309-B74F-53E7-1C19-943CA6714632}"/>
              </a:ext>
            </a:extLst>
          </p:cNvPr>
          <p:cNvSpPr txBox="1"/>
          <p:nvPr/>
        </p:nvSpPr>
        <p:spPr>
          <a:xfrm>
            <a:off x="10972800" y="1161805"/>
            <a:ext cx="6286500" cy="827919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Social Buzz must keep working and creating content on Education and Culture as these are top most consumed contents. This shows that people are interested in learning new things and  keep them up with the culture.</a:t>
            </a:r>
          </a:p>
          <a:p>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In the Top 5 categories there can be seen two categories related to Healthy lifestyle which are “healthy eating” and “fitness”. Social Buzz can you use this insight and collaborate with health and fitness brands to make new content.</a:t>
            </a:r>
          </a:p>
          <a:p>
            <a:pPr marL="457200" indent="-457200">
              <a:buFont typeface="Arial" panose="020B0604020202020204" pitchFamily="34" charset="0"/>
              <a:buChar char="•"/>
            </a:pPr>
            <a:endParaRPr lang="en-IN"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 This was just basic analysis to build an idea and we are the ones to help doing more such detailed insights for this business and help achieve great heights.</a:t>
            </a:r>
            <a:endParaRPr lang="en-US"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24412"/>
          </a:xfrm>
          <a:prstGeom prst="rect">
            <a:avLst/>
          </a:prstGeom>
        </p:spPr>
        <p:txBody>
          <a:bodyPr lIns="0" tIns="0" rIns="0" bIns="0" rtlCol="0" anchor="t">
            <a:spAutoFit/>
          </a:bodyPr>
          <a:lstStyle/>
          <a:p>
            <a:pPr>
              <a:lnSpc>
                <a:spcPts val="3640"/>
              </a:lnSpc>
            </a:pPr>
            <a:r>
              <a:rPr lang="en-US" sz="2600" spc="-26" dirty="0">
                <a:solidFill>
                  <a:srgbClr val="FFFFFF"/>
                </a:solidFill>
                <a:latin typeface="Times New Roman" panose="02020603050405020304" pitchFamily="18" charset="0"/>
                <a:cs typeface="Times New Roman" panose="02020603050405020304" pitchFamily="18"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Times New Roman" panose="02020603050405020304" pitchFamily="18" charset="0"/>
                <a:cs typeface="Times New Roman" panose="02020603050405020304" pitchFamily="18"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5524153"/>
            <a:chOff x="0" y="0"/>
            <a:chExt cx="11564591" cy="7365536"/>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Times New Roman" panose="02020603050405020304" pitchFamily="18" charset="0"/>
                  <a:cs typeface="Times New Roman" panose="02020603050405020304" pitchFamily="18" charset="0"/>
                </a:rPr>
                <a:t>Today's agenda</a:t>
              </a:r>
            </a:p>
          </p:txBody>
        </p:sp>
        <p:sp>
          <p:nvSpPr>
            <p:cNvPr id="4" name="TextBox 4"/>
            <p:cNvSpPr txBox="1"/>
            <p:nvPr/>
          </p:nvSpPr>
          <p:spPr>
            <a:xfrm>
              <a:off x="0" y="2298166"/>
              <a:ext cx="11564591" cy="5067370"/>
            </a:xfrm>
            <a:prstGeom prst="rect">
              <a:avLst/>
            </a:prstGeom>
          </p:spPr>
          <p:txBody>
            <a:bodyPr lIns="0" tIns="0" rIns="0" bIns="0" rtlCol="0" anchor="t">
              <a:spAutoFit/>
            </a:bodyPr>
            <a:lstStyle/>
            <a:p>
              <a:pPr marL="457200" indent="-457200">
                <a:lnSpc>
                  <a:spcPct val="150000"/>
                </a:lnSpc>
                <a:buFont typeface="Arial" panose="020B0604020202020204" pitchFamily="34" charset="0"/>
                <a:buChar char="•"/>
              </a:pPr>
              <a:r>
                <a:rPr lang="en-US" sz="2800" spc="-19" dirty="0">
                  <a:solidFill>
                    <a:srgbClr val="000000"/>
                  </a:solidFill>
                  <a:latin typeface="Times New Roman" panose="02020603050405020304" pitchFamily="18" charset="0"/>
                  <a:cs typeface="Times New Roman" panose="02020603050405020304" pitchFamily="18" charset="0"/>
                </a:rPr>
                <a:t>Project recap</a:t>
              </a:r>
            </a:p>
            <a:p>
              <a:pPr marL="457200" indent="-457200">
                <a:lnSpc>
                  <a:spcPct val="150000"/>
                </a:lnSpc>
                <a:buFont typeface="Arial" panose="020B0604020202020204" pitchFamily="34" charset="0"/>
                <a:buChar char="•"/>
              </a:pPr>
              <a:r>
                <a:rPr lang="en-US" sz="2800" spc="-19" dirty="0">
                  <a:solidFill>
                    <a:srgbClr val="000000"/>
                  </a:solidFill>
                  <a:latin typeface="Times New Roman" panose="02020603050405020304" pitchFamily="18" charset="0"/>
                  <a:cs typeface="Times New Roman" panose="02020603050405020304" pitchFamily="18" charset="0"/>
                </a:rPr>
                <a:t>Problem</a:t>
              </a:r>
            </a:p>
            <a:p>
              <a:pPr marL="457200" indent="-457200">
                <a:lnSpc>
                  <a:spcPct val="150000"/>
                </a:lnSpc>
                <a:buFont typeface="Arial" panose="020B0604020202020204" pitchFamily="34" charset="0"/>
                <a:buChar char="•"/>
              </a:pPr>
              <a:r>
                <a:rPr lang="en-US" sz="2800" spc="-19" dirty="0">
                  <a:solidFill>
                    <a:srgbClr val="000000"/>
                  </a:solidFill>
                  <a:latin typeface="Times New Roman" panose="02020603050405020304" pitchFamily="18" charset="0"/>
                  <a:cs typeface="Times New Roman" panose="02020603050405020304" pitchFamily="18" charset="0"/>
                </a:rPr>
                <a:t>The Analytics team</a:t>
              </a:r>
            </a:p>
            <a:p>
              <a:pPr marL="457200" indent="-457200">
                <a:lnSpc>
                  <a:spcPct val="150000"/>
                </a:lnSpc>
                <a:buFont typeface="Arial" panose="020B0604020202020204" pitchFamily="34" charset="0"/>
                <a:buChar char="•"/>
              </a:pPr>
              <a:r>
                <a:rPr lang="en-US" sz="2800" spc="-19" dirty="0">
                  <a:solidFill>
                    <a:srgbClr val="000000"/>
                  </a:solidFill>
                  <a:latin typeface="Times New Roman" panose="02020603050405020304" pitchFamily="18" charset="0"/>
                  <a:cs typeface="Times New Roman" panose="02020603050405020304" pitchFamily="18" charset="0"/>
                </a:rPr>
                <a:t>Process</a:t>
              </a:r>
            </a:p>
            <a:p>
              <a:pPr marL="457200" indent="-457200">
                <a:lnSpc>
                  <a:spcPct val="150000"/>
                </a:lnSpc>
                <a:buFont typeface="Arial" panose="020B0604020202020204" pitchFamily="34" charset="0"/>
                <a:buChar char="•"/>
              </a:pPr>
              <a:r>
                <a:rPr lang="en-US" sz="2800" spc="-19" dirty="0">
                  <a:solidFill>
                    <a:srgbClr val="000000"/>
                  </a:solidFill>
                  <a:latin typeface="Times New Roman" panose="02020603050405020304" pitchFamily="18" charset="0"/>
                  <a:cs typeface="Times New Roman" panose="02020603050405020304" pitchFamily="18" charset="0"/>
                </a:rPr>
                <a:t>Insights</a:t>
              </a:r>
            </a:p>
            <a:p>
              <a:pPr marL="457200" indent="-457200">
                <a:lnSpc>
                  <a:spcPct val="150000"/>
                </a:lnSpc>
                <a:buFont typeface="Arial" panose="020B0604020202020204" pitchFamily="34" charset="0"/>
                <a:buChar char="•"/>
              </a:pPr>
              <a:r>
                <a:rPr lang="en-US" sz="2800" spc="-19" dirty="0">
                  <a:solidFill>
                    <a:srgbClr val="000000"/>
                  </a:solidFill>
                  <a:latin typeface="Times New Roman" panose="02020603050405020304" pitchFamily="18" charset="0"/>
                  <a:cs typeface="Times New Roman" panose="02020603050405020304" pitchFamily="18" charset="0"/>
                </a:rPr>
                <a:t>Summary</a:t>
              </a:r>
              <a:endParaRPr lang="en-US" sz="2400" spc="-19" dirty="0">
                <a:solidFill>
                  <a:srgbClr val="000000"/>
                </a:solidFill>
                <a:latin typeface="Times New Roman" panose="02020603050405020304" pitchFamily="18" charset="0"/>
                <a:cs typeface="Times New Roman" panose="02020603050405020304" pitchFamily="18" charset="0"/>
              </a:endParaRP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946896" y="2005584"/>
            <a:ext cx="11342283" cy="6275832"/>
          </a:xfrm>
          <a:prstGeom prst="rect">
            <a:avLst/>
          </a:prstGeom>
          <a:solidFill>
            <a:schemeClr val="bg1"/>
          </a:solidFill>
        </p:spPr>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83048" y="1909668"/>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Times New Roman" panose="02020603050405020304" pitchFamily="18" charset="0"/>
                <a:cs typeface="Times New Roman" panose="02020603050405020304" pitchFamily="18" charset="0"/>
              </a:rPr>
              <a:t>Project Recap</a:t>
            </a:r>
          </a:p>
        </p:txBody>
      </p:sp>
      <p:sp>
        <p:nvSpPr>
          <p:cNvPr id="34" name="TextBox 33">
            <a:extLst>
              <a:ext uri="{FF2B5EF4-FFF2-40B4-BE49-F238E27FC236}">
                <a16:creationId xmlns:a16="http://schemas.microsoft.com/office/drawing/2014/main" id="{3CE93DBD-D36E-C800-9629-37B5C39E75EA}"/>
              </a:ext>
            </a:extLst>
          </p:cNvPr>
          <p:cNvSpPr txBox="1"/>
          <p:nvPr/>
        </p:nvSpPr>
        <p:spPr>
          <a:xfrm>
            <a:off x="8436952" y="2697597"/>
            <a:ext cx="8479448" cy="4708981"/>
          </a:xfrm>
          <a:prstGeom prst="rect">
            <a:avLst/>
          </a:prstGeom>
          <a:noFill/>
        </p:spPr>
        <p:txBody>
          <a:bodyPr wrap="square" rtlCol="0">
            <a:spAutoFit/>
          </a:bodyPr>
          <a:lstStyle/>
          <a:p>
            <a:r>
              <a:rPr lang="en-US" sz="3000" b="1" dirty="0">
                <a:latin typeface="Times New Roman" panose="02020603050405020304" pitchFamily="18" charset="0"/>
                <a:cs typeface="Times New Roman" panose="02020603050405020304" pitchFamily="18" charset="0"/>
              </a:rPr>
              <a:t>Client Name :</a:t>
            </a:r>
            <a:r>
              <a:rPr lang="en-US" sz="3000" dirty="0">
                <a:latin typeface="Times New Roman" panose="02020603050405020304" pitchFamily="18" charset="0"/>
                <a:cs typeface="Times New Roman" panose="02020603050405020304" pitchFamily="18" charset="0"/>
              </a:rPr>
              <a:t> Social Buzz</a:t>
            </a:r>
          </a:p>
          <a:p>
            <a:endParaRPr lang="en-US" sz="3000" dirty="0">
              <a:latin typeface="Times New Roman" panose="02020603050405020304" pitchFamily="18" charset="0"/>
              <a:cs typeface="Times New Roman" panose="02020603050405020304" pitchFamily="18" charset="0"/>
            </a:endParaRPr>
          </a:p>
          <a:p>
            <a:r>
              <a:rPr lang="en-US" sz="3000" b="1" dirty="0">
                <a:latin typeface="Times New Roman" panose="02020603050405020304" pitchFamily="18" charset="0"/>
                <a:cs typeface="Times New Roman" panose="02020603050405020304" pitchFamily="18" charset="0"/>
              </a:rPr>
              <a:t>Client Industry :</a:t>
            </a:r>
            <a:r>
              <a:rPr lang="en-US" sz="3000" dirty="0">
                <a:latin typeface="Times New Roman" panose="02020603050405020304" pitchFamily="18" charset="0"/>
                <a:cs typeface="Times New Roman" panose="02020603050405020304" pitchFamily="18" charset="0"/>
              </a:rPr>
              <a:t> Social Media &amp; </a:t>
            </a:r>
          </a:p>
          <a:p>
            <a:r>
              <a:rPr lang="en-US" sz="3000" dirty="0">
                <a:latin typeface="Times New Roman" panose="02020603050405020304" pitchFamily="18" charset="0"/>
                <a:cs typeface="Times New Roman" panose="02020603050405020304" pitchFamily="18" charset="0"/>
              </a:rPr>
              <a:t>				Content Creation</a:t>
            </a:r>
          </a:p>
          <a:p>
            <a:endParaRPr lang="en-IN" sz="3000" dirty="0">
              <a:latin typeface="Times New Roman" panose="02020603050405020304" pitchFamily="18" charset="0"/>
              <a:cs typeface="Times New Roman" panose="02020603050405020304" pitchFamily="18" charset="0"/>
            </a:endParaRPr>
          </a:p>
          <a:p>
            <a:r>
              <a:rPr lang="en-IN" sz="3000" b="1" dirty="0">
                <a:latin typeface="Times New Roman" panose="02020603050405020304" pitchFamily="18" charset="0"/>
                <a:cs typeface="Times New Roman" panose="02020603050405020304" pitchFamily="18" charset="0"/>
              </a:rPr>
              <a:t>Client Requirements : </a:t>
            </a:r>
          </a:p>
          <a:p>
            <a:r>
              <a:rPr lang="en-IN" sz="3000" b="1" dirty="0">
                <a:latin typeface="Times New Roman" panose="02020603050405020304" pitchFamily="18" charset="0"/>
                <a:cs typeface="Times New Roman" panose="02020603050405020304" pitchFamily="18" charset="0"/>
              </a:rPr>
              <a:t>	</a:t>
            </a:r>
            <a:r>
              <a:rPr lang="en-IN" sz="3000" dirty="0">
                <a:latin typeface="Times New Roman" panose="02020603050405020304" pitchFamily="18" charset="0"/>
                <a:cs typeface="Times New Roman" panose="02020603050405020304" pitchFamily="18" charset="0"/>
              </a:rPr>
              <a:t>1. An audit of their Big Data practice</a:t>
            </a:r>
          </a:p>
          <a:p>
            <a:r>
              <a:rPr lang="en-IN" sz="3000" dirty="0">
                <a:latin typeface="Times New Roman" panose="02020603050405020304" pitchFamily="18" charset="0"/>
                <a:cs typeface="Times New Roman" panose="02020603050405020304" pitchFamily="18" charset="0"/>
              </a:rPr>
              <a:t>	2. Recommendations for a successful IPO</a:t>
            </a:r>
          </a:p>
          <a:p>
            <a:r>
              <a:rPr lang="en-IN" sz="3000" dirty="0">
                <a:latin typeface="Times New Roman" panose="02020603050405020304" pitchFamily="18" charset="0"/>
                <a:cs typeface="Times New Roman" panose="02020603050405020304" pitchFamily="18" charset="0"/>
              </a:rPr>
              <a:t>	3. Analysis of their Content Categories</a:t>
            </a:r>
          </a:p>
          <a:p>
            <a:endParaRPr lang="en-IN" sz="3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0" y="0"/>
            <a:ext cx="9964482" cy="10287000"/>
          </a:xfrm>
          <a:prstGeom prst="rect">
            <a:avLst/>
          </a:prstGeom>
          <a:solidFill>
            <a:srgbClr val="A100FF"/>
          </a:solidFill>
          <a:ln>
            <a:solidFill>
              <a:srgbClr val="A100FF"/>
            </a:solidFill>
          </a:ln>
        </p:spPr>
        <p:txBody>
          <a:bodyPr/>
          <a:lstStyle/>
          <a:p>
            <a:r>
              <a:rPr lang="en-AU" dirty="0" err="1"/>
              <a:t>wfi</a:t>
            </a:r>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Times New Roman" panose="02020603050405020304" pitchFamily="18" charset="0"/>
                <a:cs typeface="Times New Roman" panose="02020603050405020304" pitchFamily="18" charset="0"/>
              </a:rPr>
              <a:t>Problem</a:t>
            </a:r>
          </a:p>
        </p:txBody>
      </p:sp>
      <p:sp>
        <p:nvSpPr>
          <p:cNvPr id="22" name="TextBox 21">
            <a:extLst>
              <a:ext uri="{FF2B5EF4-FFF2-40B4-BE49-F238E27FC236}">
                <a16:creationId xmlns:a16="http://schemas.microsoft.com/office/drawing/2014/main" id="{F7B08446-5356-FF60-2075-6FF3608E36C9}"/>
              </a:ext>
            </a:extLst>
          </p:cNvPr>
          <p:cNvSpPr txBox="1"/>
          <p:nvPr/>
        </p:nvSpPr>
        <p:spPr>
          <a:xfrm>
            <a:off x="2376222" y="5593283"/>
            <a:ext cx="6767777" cy="1569660"/>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Analyze the Big Data to find out the Top 5 Content Categories with largest aggregate popularity.</a:t>
            </a:r>
            <a:endParaRPr lang="en-IN"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430000" y="10287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8" name="Group 28"/>
          <p:cNvGrpSpPr>
            <a:grpSpLocks noChangeAspect="1"/>
          </p:cNvGrpSpPr>
          <p:nvPr/>
        </p:nvGrpSpPr>
        <p:grpSpPr>
          <a:xfrm>
            <a:off x="11419219" y="6931132"/>
            <a:ext cx="2174041" cy="2165548"/>
            <a:chOff x="0" y="0"/>
            <a:chExt cx="6502400" cy="6477000"/>
          </a:xfrm>
        </p:grpSpPr>
        <p:sp>
          <p:nvSpPr>
            <p:cNvPr id="29" name="Freeform 2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7"/>
              <a:stretch>
                <a:fillRect l="-164266" t="1917" r="-22903" b="-93994"/>
              </a:stretch>
            </a:blipFill>
            <a:ln>
              <a:solidFill>
                <a:srgbClr val="00BAFF"/>
              </a:solidFill>
            </a:ln>
          </p:spPr>
          <p:txBody>
            <a:bodyPr/>
            <a:lstStyle/>
            <a:p>
              <a:endParaRPr lang="en-AU" dirty="0"/>
            </a:p>
          </p:txBody>
        </p:sp>
        <p:sp>
          <p:nvSpPr>
            <p:cNvPr id="30" name="Freeform 3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sp>
        <p:nvSpPr>
          <p:cNvPr id="31" name="TextBox 31"/>
          <p:cNvSpPr txBox="1"/>
          <p:nvPr/>
        </p:nvSpPr>
        <p:spPr>
          <a:xfrm>
            <a:off x="2670508" y="3331799"/>
            <a:ext cx="5612273" cy="2462213"/>
          </a:xfrm>
          <a:prstGeom prst="rect">
            <a:avLst/>
          </a:prstGeom>
        </p:spPr>
        <p:txBody>
          <a:bodyPr lIns="0" tIns="0" rIns="0" bIns="0" rtlCol="0" anchor="t">
            <a:spAutoFit/>
          </a:bodyPr>
          <a:lstStyle/>
          <a:p>
            <a:pPr algn="ctr">
              <a:lnSpc>
                <a:spcPts val="9600"/>
              </a:lnSpc>
            </a:pPr>
            <a:r>
              <a:rPr lang="en-US" sz="8000" spc="-80" dirty="0">
                <a:solidFill>
                  <a:srgbClr val="000000"/>
                </a:solidFill>
                <a:latin typeface="Times New Roman" panose="02020603050405020304" pitchFamily="18" charset="0"/>
                <a:cs typeface="Times New Roman" panose="02020603050405020304" pitchFamily="18" charset="0"/>
              </a:rPr>
              <a:t>The Analytics team</a:t>
            </a:r>
          </a:p>
        </p:txBody>
      </p:sp>
      <p:sp>
        <p:nvSpPr>
          <p:cNvPr id="32" name="TextBox 31">
            <a:extLst>
              <a:ext uri="{FF2B5EF4-FFF2-40B4-BE49-F238E27FC236}">
                <a16:creationId xmlns:a16="http://schemas.microsoft.com/office/drawing/2014/main" id="{5210E364-B005-9317-1ED5-218FCD535D33}"/>
              </a:ext>
            </a:extLst>
          </p:cNvPr>
          <p:cNvSpPr txBox="1"/>
          <p:nvPr/>
        </p:nvSpPr>
        <p:spPr>
          <a:xfrm>
            <a:off x="14006135" y="1635344"/>
            <a:ext cx="3535776" cy="954107"/>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Andrew Fleming</a:t>
            </a:r>
          </a:p>
          <a:p>
            <a:pPr algn="ctr"/>
            <a:r>
              <a:rPr lang="en-US" sz="2400" dirty="0">
                <a:latin typeface="Times New Roman" panose="02020603050405020304" pitchFamily="18" charset="0"/>
                <a:cs typeface="Times New Roman" panose="02020603050405020304" pitchFamily="18" charset="0"/>
              </a:rPr>
              <a:t>(Chief Technical Architect)</a:t>
            </a:r>
            <a:endParaRPr lang="en-IN" sz="2400" dirty="0">
              <a:latin typeface="Times New Roman" panose="02020603050405020304" pitchFamily="18" charset="0"/>
              <a:cs typeface="Times New Roman" panose="02020603050405020304" pitchFamily="18" charset="0"/>
            </a:endParaRPr>
          </a:p>
        </p:txBody>
      </p:sp>
      <p:sp>
        <p:nvSpPr>
          <p:cNvPr id="33" name="TextBox 32">
            <a:extLst>
              <a:ext uri="{FF2B5EF4-FFF2-40B4-BE49-F238E27FC236}">
                <a16:creationId xmlns:a16="http://schemas.microsoft.com/office/drawing/2014/main" id="{5D6E0C3F-1106-8D4B-7117-15A658CEAC6A}"/>
              </a:ext>
            </a:extLst>
          </p:cNvPr>
          <p:cNvSpPr txBox="1"/>
          <p:nvPr/>
        </p:nvSpPr>
        <p:spPr>
          <a:xfrm>
            <a:off x="14245705" y="4701404"/>
            <a:ext cx="3266215" cy="954107"/>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Marcus </a:t>
            </a:r>
            <a:r>
              <a:rPr lang="en-US" sz="3200" b="1" dirty="0" err="1">
                <a:latin typeface="Times New Roman" panose="02020603050405020304" pitchFamily="18" charset="0"/>
                <a:cs typeface="Times New Roman" panose="02020603050405020304" pitchFamily="18" charset="0"/>
              </a:rPr>
              <a:t>Rompton</a:t>
            </a:r>
            <a:endParaRPr lang="en-US" sz="3200" b="1" dirty="0">
              <a:latin typeface="Times New Roman" panose="02020603050405020304" pitchFamily="18" charset="0"/>
              <a:cs typeface="Times New Roman" panose="02020603050405020304" pitchFamily="18" charset="0"/>
            </a:endParaRPr>
          </a:p>
          <a:p>
            <a:pPr algn="ctr"/>
            <a:r>
              <a:rPr lang="en-US" sz="2400" dirty="0">
                <a:latin typeface="Times New Roman" panose="02020603050405020304" pitchFamily="18" charset="0"/>
                <a:cs typeface="Times New Roman" panose="02020603050405020304" pitchFamily="18" charset="0"/>
              </a:rPr>
              <a:t>(Senior Principle)</a:t>
            </a:r>
            <a:endParaRPr lang="en-IN" sz="2400" dirty="0">
              <a:latin typeface="Times New Roman" panose="02020603050405020304" pitchFamily="18" charset="0"/>
              <a:cs typeface="Times New Roman" panose="02020603050405020304" pitchFamily="18" charset="0"/>
            </a:endParaRPr>
          </a:p>
        </p:txBody>
      </p:sp>
      <p:sp>
        <p:nvSpPr>
          <p:cNvPr id="34" name="TextBox 33">
            <a:extLst>
              <a:ext uri="{FF2B5EF4-FFF2-40B4-BE49-F238E27FC236}">
                <a16:creationId xmlns:a16="http://schemas.microsoft.com/office/drawing/2014/main" id="{5FFA2C6C-2F45-83B7-399F-AE041DED5767}"/>
              </a:ext>
            </a:extLst>
          </p:cNvPr>
          <p:cNvSpPr txBox="1"/>
          <p:nvPr/>
        </p:nvSpPr>
        <p:spPr>
          <a:xfrm>
            <a:off x="14418318" y="7543800"/>
            <a:ext cx="2920992" cy="954107"/>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Myself  – Niraj</a:t>
            </a:r>
          </a:p>
          <a:p>
            <a:pPr algn="ctr"/>
            <a:r>
              <a:rPr lang="en-US" sz="2400" dirty="0">
                <a:latin typeface="Times New Roman" panose="02020603050405020304" pitchFamily="18" charset="0"/>
                <a:cs typeface="Times New Roman" panose="02020603050405020304" pitchFamily="18" charset="0"/>
              </a:rPr>
              <a:t>(Data Analyst)</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3563600" y="1028700"/>
            <a:ext cx="3746763" cy="1231106"/>
          </a:xfrm>
          <a:prstGeom prst="rect">
            <a:avLst/>
          </a:prstGeom>
        </p:spPr>
        <p:txBody>
          <a:bodyPr wrap="square" lIns="0" tIns="0" rIns="0" bIns="0" rtlCol="0" anchor="t">
            <a:spAutoFit/>
          </a:bodyPr>
          <a:lstStyle/>
          <a:p>
            <a:pPr algn="r">
              <a:lnSpc>
                <a:spcPts val="9600"/>
              </a:lnSpc>
            </a:pPr>
            <a:r>
              <a:rPr lang="en-US" sz="8000" spc="-80" dirty="0">
                <a:solidFill>
                  <a:srgbClr val="FFFFFF"/>
                </a:solidFill>
                <a:latin typeface="Times New Roman" panose="02020603050405020304" pitchFamily="18" charset="0"/>
                <a:cs typeface="Times New Roman" panose="02020603050405020304" pitchFamily="18"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
        <p:nvSpPr>
          <p:cNvPr id="39" name="TextBox 38">
            <a:extLst>
              <a:ext uri="{FF2B5EF4-FFF2-40B4-BE49-F238E27FC236}">
                <a16:creationId xmlns:a16="http://schemas.microsoft.com/office/drawing/2014/main" id="{1A2CE112-E0A9-1A67-CEDB-0FC32A8C7222}"/>
              </a:ext>
            </a:extLst>
          </p:cNvPr>
          <p:cNvSpPr txBox="1"/>
          <p:nvPr/>
        </p:nvSpPr>
        <p:spPr>
          <a:xfrm>
            <a:off x="4080741" y="1334610"/>
            <a:ext cx="5892483" cy="830997"/>
          </a:xfrm>
          <a:prstGeom prst="rect">
            <a:avLst/>
          </a:prstGeom>
          <a:noFill/>
        </p:spPr>
        <p:txBody>
          <a:bodyPr wrap="square" rtlCol="0">
            <a:spAutoFit/>
          </a:bodyPr>
          <a:lstStyle/>
          <a:p>
            <a:r>
              <a:rPr lang="en-US" sz="4800" b="1" dirty="0">
                <a:solidFill>
                  <a:schemeClr val="bg1"/>
                </a:solidFill>
                <a:latin typeface="+mj-lt"/>
                <a:cs typeface="Times New Roman" panose="02020603050405020304" pitchFamily="18" charset="0"/>
              </a:rPr>
              <a:t>Project Understanding</a:t>
            </a:r>
            <a:endParaRPr lang="en-IN" sz="4800" b="1" dirty="0">
              <a:solidFill>
                <a:schemeClr val="bg1"/>
              </a:solidFill>
              <a:latin typeface="+mj-lt"/>
              <a:cs typeface="Times New Roman" panose="02020603050405020304" pitchFamily="18" charset="0"/>
            </a:endParaRPr>
          </a:p>
        </p:txBody>
      </p:sp>
      <p:sp>
        <p:nvSpPr>
          <p:cNvPr id="40" name="TextBox 39">
            <a:extLst>
              <a:ext uri="{FF2B5EF4-FFF2-40B4-BE49-F238E27FC236}">
                <a16:creationId xmlns:a16="http://schemas.microsoft.com/office/drawing/2014/main" id="{55E6061B-C327-4902-97A8-098ADD752D30}"/>
              </a:ext>
            </a:extLst>
          </p:cNvPr>
          <p:cNvSpPr txBox="1"/>
          <p:nvPr/>
        </p:nvSpPr>
        <p:spPr>
          <a:xfrm>
            <a:off x="5942133" y="2900524"/>
            <a:ext cx="5892483" cy="830997"/>
          </a:xfrm>
          <a:prstGeom prst="rect">
            <a:avLst/>
          </a:prstGeom>
          <a:noFill/>
        </p:spPr>
        <p:txBody>
          <a:bodyPr wrap="square" rtlCol="0">
            <a:spAutoFit/>
          </a:bodyPr>
          <a:lstStyle/>
          <a:p>
            <a:r>
              <a:rPr lang="en-US" sz="4800" b="1" dirty="0">
                <a:solidFill>
                  <a:schemeClr val="bg1"/>
                </a:solidFill>
                <a:latin typeface="+mj-lt"/>
                <a:cs typeface="Times New Roman" panose="02020603050405020304" pitchFamily="18" charset="0"/>
              </a:rPr>
              <a:t>Data Collection</a:t>
            </a:r>
            <a:endParaRPr lang="en-IN" sz="4800" b="1" dirty="0">
              <a:solidFill>
                <a:schemeClr val="bg1"/>
              </a:solidFill>
              <a:latin typeface="+mj-lt"/>
              <a:cs typeface="Times New Roman" panose="02020603050405020304" pitchFamily="18" charset="0"/>
            </a:endParaRPr>
          </a:p>
        </p:txBody>
      </p:sp>
      <p:sp>
        <p:nvSpPr>
          <p:cNvPr id="41" name="TextBox 40">
            <a:extLst>
              <a:ext uri="{FF2B5EF4-FFF2-40B4-BE49-F238E27FC236}">
                <a16:creationId xmlns:a16="http://schemas.microsoft.com/office/drawing/2014/main" id="{37522F9D-D706-44C3-AA06-0BD9CC9EE02F}"/>
              </a:ext>
            </a:extLst>
          </p:cNvPr>
          <p:cNvSpPr txBox="1"/>
          <p:nvPr/>
        </p:nvSpPr>
        <p:spPr>
          <a:xfrm>
            <a:off x="7773844" y="4591837"/>
            <a:ext cx="7343534" cy="830997"/>
          </a:xfrm>
          <a:prstGeom prst="rect">
            <a:avLst/>
          </a:prstGeom>
          <a:noFill/>
        </p:spPr>
        <p:txBody>
          <a:bodyPr wrap="square" rtlCol="0">
            <a:spAutoFit/>
          </a:bodyPr>
          <a:lstStyle/>
          <a:p>
            <a:r>
              <a:rPr lang="en-US" sz="4800" b="1" dirty="0">
                <a:solidFill>
                  <a:schemeClr val="bg1"/>
                </a:solidFill>
                <a:latin typeface="+mj-lt"/>
                <a:cs typeface="Times New Roman" panose="02020603050405020304" pitchFamily="18" charset="0"/>
              </a:rPr>
              <a:t>Data Cleaning &amp; Modelling</a:t>
            </a:r>
            <a:endParaRPr lang="en-IN" sz="4800" b="1" dirty="0">
              <a:solidFill>
                <a:schemeClr val="bg1"/>
              </a:solidFill>
              <a:latin typeface="+mj-lt"/>
              <a:cs typeface="Times New Roman" panose="02020603050405020304" pitchFamily="18" charset="0"/>
            </a:endParaRPr>
          </a:p>
        </p:txBody>
      </p:sp>
      <p:sp>
        <p:nvSpPr>
          <p:cNvPr id="42" name="TextBox 41">
            <a:extLst>
              <a:ext uri="{FF2B5EF4-FFF2-40B4-BE49-F238E27FC236}">
                <a16:creationId xmlns:a16="http://schemas.microsoft.com/office/drawing/2014/main" id="{E7F7B461-CC66-AB9F-4D03-AEF45751144F}"/>
              </a:ext>
            </a:extLst>
          </p:cNvPr>
          <p:cNvSpPr txBox="1"/>
          <p:nvPr/>
        </p:nvSpPr>
        <p:spPr>
          <a:xfrm>
            <a:off x="9753600" y="6264307"/>
            <a:ext cx="5892483" cy="830997"/>
          </a:xfrm>
          <a:prstGeom prst="rect">
            <a:avLst/>
          </a:prstGeom>
          <a:noFill/>
        </p:spPr>
        <p:txBody>
          <a:bodyPr wrap="square" rtlCol="0">
            <a:spAutoFit/>
          </a:bodyPr>
          <a:lstStyle/>
          <a:p>
            <a:r>
              <a:rPr lang="en-US" sz="4800" b="1" dirty="0">
                <a:solidFill>
                  <a:schemeClr val="bg1"/>
                </a:solidFill>
                <a:latin typeface="+mj-lt"/>
                <a:cs typeface="Times New Roman" panose="02020603050405020304" pitchFamily="18" charset="0"/>
              </a:rPr>
              <a:t>Data Visualization </a:t>
            </a:r>
            <a:endParaRPr lang="en-IN" sz="4800" b="1" dirty="0">
              <a:solidFill>
                <a:schemeClr val="bg1"/>
              </a:solidFill>
              <a:latin typeface="+mj-lt"/>
              <a:cs typeface="Times New Roman" panose="02020603050405020304" pitchFamily="18" charset="0"/>
            </a:endParaRPr>
          </a:p>
        </p:txBody>
      </p:sp>
      <p:sp>
        <p:nvSpPr>
          <p:cNvPr id="43" name="TextBox 42">
            <a:extLst>
              <a:ext uri="{FF2B5EF4-FFF2-40B4-BE49-F238E27FC236}">
                <a16:creationId xmlns:a16="http://schemas.microsoft.com/office/drawing/2014/main" id="{2D9EDD3A-46F9-9D1F-0E92-45C4EAD8AD17}"/>
              </a:ext>
            </a:extLst>
          </p:cNvPr>
          <p:cNvSpPr txBox="1"/>
          <p:nvPr/>
        </p:nvSpPr>
        <p:spPr>
          <a:xfrm>
            <a:off x="11582432" y="8000505"/>
            <a:ext cx="5892483" cy="830997"/>
          </a:xfrm>
          <a:prstGeom prst="rect">
            <a:avLst/>
          </a:prstGeom>
          <a:noFill/>
        </p:spPr>
        <p:txBody>
          <a:bodyPr wrap="square" rtlCol="0">
            <a:spAutoFit/>
          </a:bodyPr>
          <a:lstStyle/>
          <a:p>
            <a:r>
              <a:rPr lang="en-US" sz="4800" b="1" dirty="0">
                <a:solidFill>
                  <a:schemeClr val="bg1"/>
                </a:solidFill>
                <a:latin typeface="+mj-lt"/>
                <a:cs typeface="Times New Roman" panose="02020603050405020304" pitchFamily="18" charset="0"/>
              </a:rPr>
              <a:t>Storytelling</a:t>
            </a:r>
            <a:endParaRPr lang="en-IN" sz="4800" b="1" dirty="0">
              <a:solidFill>
                <a:schemeClr val="bg1"/>
              </a:solidFill>
              <a:latin typeface="+mj-lt"/>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Times New Roman" panose="02020603050405020304" pitchFamily="18" charset="0"/>
                <a:cs typeface="Times New Roman" panose="02020603050405020304" pitchFamily="18" charset="0"/>
              </a:rPr>
              <a:t>Insights</a:t>
            </a:r>
          </a:p>
        </p:txBody>
      </p:sp>
      <p:grpSp>
        <p:nvGrpSpPr>
          <p:cNvPr id="4" name="Group 4"/>
          <p:cNvGrpSpPr/>
          <p:nvPr/>
        </p:nvGrpSpPr>
        <p:grpSpPr>
          <a:xfrm>
            <a:off x="517112" y="78105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
        <p:nvSpPr>
          <p:cNvPr id="14" name="TextBox 13">
            <a:extLst>
              <a:ext uri="{FF2B5EF4-FFF2-40B4-BE49-F238E27FC236}">
                <a16:creationId xmlns:a16="http://schemas.microsoft.com/office/drawing/2014/main" id="{75A20CF2-9219-39C8-D355-B2EE1ADB4545}"/>
              </a:ext>
            </a:extLst>
          </p:cNvPr>
          <p:cNvSpPr txBox="1"/>
          <p:nvPr/>
        </p:nvSpPr>
        <p:spPr>
          <a:xfrm>
            <a:off x="1524000" y="3544541"/>
            <a:ext cx="4354575" cy="1692771"/>
          </a:xfrm>
          <a:prstGeom prst="rect">
            <a:avLst/>
          </a:prstGeom>
          <a:noFill/>
        </p:spPr>
        <p:txBody>
          <a:bodyPr wrap="square" rtlCol="0">
            <a:spAutoFit/>
          </a:bodyPr>
          <a:lstStyle/>
          <a:p>
            <a:pPr algn="ctr"/>
            <a:r>
              <a:rPr lang="en-US" sz="7200" b="1" dirty="0">
                <a:solidFill>
                  <a:srgbClr val="A100FF"/>
                </a:solidFill>
                <a:latin typeface="Times New Roman" panose="02020603050405020304" pitchFamily="18" charset="0"/>
                <a:cs typeface="Times New Roman" panose="02020603050405020304" pitchFamily="18" charset="0"/>
              </a:rPr>
              <a:t>16</a:t>
            </a:r>
            <a:endParaRPr lang="en-US" sz="2400" b="1" dirty="0">
              <a:solidFill>
                <a:srgbClr val="A100FF"/>
              </a:solidFill>
              <a:latin typeface="Times New Roman" panose="02020603050405020304" pitchFamily="18" charset="0"/>
              <a:cs typeface="Times New Roman" panose="02020603050405020304" pitchFamily="18" charset="0"/>
            </a:endParaRPr>
          </a:p>
          <a:p>
            <a:pPr algn="ctr"/>
            <a:r>
              <a:rPr lang="en-US" sz="3200" dirty="0">
                <a:latin typeface="Times New Roman" panose="02020603050405020304" pitchFamily="18" charset="0"/>
                <a:cs typeface="Times New Roman" panose="02020603050405020304" pitchFamily="18" charset="0"/>
              </a:rPr>
              <a:t>Total Content Categories</a:t>
            </a:r>
            <a:endParaRPr lang="en-IN" sz="32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5244A6A8-690F-C682-FF1C-DFD2A3C52C12}"/>
              </a:ext>
            </a:extLst>
          </p:cNvPr>
          <p:cNvSpPr txBox="1"/>
          <p:nvPr/>
        </p:nvSpPr>
        <p:spPr>
          <a:xfrm>
            <a:off x="6400800" y="3503295"/>
            <a:ext cx="4354575" cy="2185214"/>
          </a:xfrm>
          <a:prstGeom prst="rect">
            <a:avLst/>
          </a:prstGeom>
          <a:noFill/>
        </p:spPr>
        <p:txBody>
          <a:bodyPr wrap="square" rtlCol="0">
            <a:spAutoFit/>
          </a:bodyPr>
          <a:lstStyle/>
          <a:p>
            <a:pPr algn="ctr"/>
            <a:r>
              <a:rPr lang="en-US" sz="7200" b="1" dirty="0">
                <a:solidFill>
                  <a:srgbClr val="A100FF"/>
                </a:solidFill>
                <a:latin typeface="Times New Roman" panose="02020603050405020304" pitchFamily="18" charset="0"/>
                <a:cs typeface="Times New Roman" panose="02020603050405020304" pitchFamily="18" charset="0"/>
              </a:rPr>
              <a:t>1897</a:t>
            </a:r>
            <a:endParaRPr lang="en-US" sz="2400" b="1" dirty="0">
              <a:solidFill>
                <a:srgbClr val="A100FF"/>
              </a:solidFill>
              <a:latin typeface="Times New Roman" panose="02020603050405020304" pitchFamily="18" charset="0"/>
              <a:cs typeface="Times New Roman" panose="02020603050405020304" pitchFamily="18" charset="0"/>
            </a:endParaRPr>
          </a:p>
          <a:p>
            <a:pPr algn="ctr"/>
            <a:r>
              <a:rPr lang="en-US" sz="3200" dirty="0">
                <a:latin typeface="Times New Roman" panose="02020603050405020304" pitchFamily="18" charset="0"/>
                <a:cs typeface="Times New Roman" panose="02020603050405020304" pitchFamily="18" charset="0"/>
              </a:rPr>
              <a:t>Highest no. of  Reactions for “Animals”</a:t>
            </a:r>
            <a:endParaRPr lang="en-IN" sz="3200"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1778B41C-D876-6FE6-741D-3045495E26EA}"/>
              </a:ext>
            </a:extLst>
          </p:cNvPr>
          <p:cNvSpPr txBox="1"/>
          <p:nvPr/>
        </p:nvSpPr>
        <p:spPr>
          <a:xfrm>
            <a:off x="11995002" y="3298319"/>
            <a:ext cx="4354575" cy="2185214"/>
          </a:xfrm>
          <a:prstGeom prst="rect">
            <a:avLst/>
          </a:prstGeom>
          <a:noFill/>
        </p:spPr>
        <p:txBody>
          <a:bodyPr wrap="square" rtlCol="0">
            <a:spAutoFit/>
          </a:bodyPr>
          <a:lstStyle/>
          <a:p>
            <a:pPr algn="ctr"/>
            <a:r>
              <a:rPr lang="en-US" sz="7200" b="1" dirty="0">
                <a:solidFill>
                  <a:srgbClr val="A100FF"/>
                </a:solidFill>
                <a:latin typeface="Times New Roman" panose="02020603050405020304" pitchFamily="18" charset="0"/>
                <a:cs typeface="Times New Roman" panose="02020603050405020304" pitchFamily="18" charset="0"/>
              </a:rPr>
              <a:t>January</a:t>
            </a:r>
            <a:endParaRPr lang="en-US" sz="2400" b="1" dirty="0">
              <a:solidFill>
                <a:srgbClr val="A100FF"/>
              </a:solidFill>
              <a:latin typeface="Times New Roman" panose="02020603050405020304" pitchFamily="18" charset="0"/>
              <a:cs typeface="Times New Roman" panose="02020603050405020304" pitchFamily="18" charset="0"/>
            </a:endParaRPr>
          </a:p>
          <a:p>
            <a:pPr algn="ctr"/>
            <a:r>
              <a:rPr lang="en-US" sz="3200" dirty="0">
                <a:latin typeface="Times New Roman" panose="02020603050405020304" pitchFamily="18" charset="0"/>
                <a:cs typeface="Times New Roman" panose="02020603050405020304" pitchFamily="18" charset="0"/>
              </a:rPr>
              <a:t>Month with </a:t>
            </a:r>
            <a:r>
              <a:rPr lang="en-US" sz="3200" dirty="0" err="1">
                <a:latin typeface="Times New Roman" panose="02020603050405020304" pitchFamily="18" charset="0"/>
                <a:cs typeface="Times New Roman" panose="02020603050405020304" pitchFamily="18" charset="0"/>
              </a:rPr>
              <a:t>highets</a:t>
            </a:r>
            <a:endParaRPr lang="en-US" sz="3200" dirty="0">
              <a:latin typeface="Times New Roman" panose="02020603050405020304" pitchFamily="18" charset="0"/>
              <a:cs typeface="Times New Roman" panose="02020603050405020304" pitchFamily="18" charset="0"/>
            </a:endParaRPr>
          </a:p>
          <a:p>
            <a:pPr algn="ctr"/>
            <a:r>
              <a:rPr lang="en-US" sz="3200" dirty="0">
                <a:latin typeface="Times New Roman" panose="02020603050405020304" pitchFamily="18" charset="0"/>
                <a:cs typeface="Times New Roman" panose="02020603050405020304" pitchFamily="18" charset="0"/>
              </a:rPr>
              <a:t>no. of  Reactions</a:t>
            </a:r>
            <a:endParaRPr lang="en-IN" sz="3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1" y="-710238"/>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aphicFrame>
        <p:nvGraphicFramePr>
          <p:cNvPr id="27" name="Table 26">
            <a:extLst>
              <a:ext uri="{FF2B5EF4-FFF2-40B4-BE49-F238E27FC236}">
                <a16:creationId xmlns:a16="http://schemas.microsoft.com/office/drawing/2014/main" id="{0315BB32-3382-8A97-7BCE-0A82DFFFFFA2}"/>
              </a:ext>
            </a:extLst>
          </p:cNvPr>
          <p:cNvGraphicFramePr>
            <a:graphicFrameLocks noGrp="1"/>
          </p:cNvGraphicFramePr>
          <p:nvPr>
            <p:extLst>
              <p:ext uri="{D42A27DB-BD31-4B8C-83A1-F6EECF244321}">
                <p14:modId xmlns:p14="http://schemas.microsoft.com/office/powerpoint/2010/main" val="1303725040"/>
              </p:ext>
            </p:extLst>
          </p:nvPr>
        </p:nvGraphicFramePr>
        <p:xfrm>
          <a:off x="12229411" y="2674582"/>
          <a:ext cx="4595663" cy="6733768"/>
        </p:xfrm>
        <a:graphic>
          <a:graphicData uri="http://schemas.openxmlformats.org/drawingml/2006/table">
            <a:tbl>
              <a:tblPr>
                <a:tableStyleId>{5DA37D80-6434-44D0-A028-1B22A696006F}</a:tableStyleId>
              </a:tblPr>
              <a:tblGrid>
                <a:gridCol w="1009304">
                  <a:extLst>
                    <a:ext uri="{9D8B030D-6E8A-4147-A177-3AD203B41FA5}">
                      <a16:colId xmlns:a16="http://schemas.microsoft.com/office/drawing/2014/main" val="2075291776"/>
                    </a:ext>
                  </a:extLst>
                </a:gridCol>
                <a:gridCol w="1989971">
                  <a:extLst>
                    <a:ext uri="{9D8B030D-6E8A-4147-A177-3AD203B41FA5}">
                      <a16:colId xmlns:a16="http://schemas.microsoft.com/office/drawing/2014/main" val="1233440729"/>
                    </a:ext>
                  </a:extLst>
                </a:gridCol>
                <a:gridCol w="1596388">
                  <a:extLst>
                    <a:ext uri="{9D8B030D-6E8A-4147-A177-3AD203B41FA5}">
                      <a16:colId xmlns:a16="http://schemas.microsoft.com/office/drawing/2014/main" val="4113963733"/>
                    </a:ext>
                  </a:extLst>
                </a:gridCol>
              </a:tblGrid>
              <a:tr h="396104">
                <a:tc>
                  <a:txBody>
                    <a:bodyPr/>
                    <a:lstStyle/>
                    <a:p>
                      <a:pPr algn="ctr" fontAlgn="ctr"/>
                      <a:r>
                        <a:rPr lang="en-IN" sz="2400" b="1" u="none" strike="noStrike" dirty="0">
                          <a:effectLst/>
                          <a:latin typeface="Times New Roman" panose="02020603050405020304" pitchFamily="18" charset="0"/>
                          <a:cs typeface="Times New Roman" panose="02020603050405020304" pitchFamily="18" charset="0"/>
                        </a:rPr>
                        <a:t>Rank</a:t>
                      </a:r>
                      <a:endParaRPr lang="en-IN" sz="2400" b="1" i="0" u="none" strike="noStrike" dirty="0">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schemeClr>
                    </a:solidFill>
                  </a:tcPr>
                </a:tc>
                <a:tc>
                  <a:txBody>
                    <a:bodyPr/>
                    <a:lstStyle/>
                    <a:p>
                      <a:pPr algn="ctr" fontAlgn="ctr"/>
                      <a:r>
                        <a:rPr lang="en-IN" sz="2400" b="1" u="none" strike="noStrike" dirty="0">
                          <a:effectLst/>
                          <a:latin typeface="Times New Roman" panose="02020603050405020304" pitchFamily="18" charset="0"/>
                          <a:cs typeface="Times New Roman" panose="02020603050405020304" pitchFamily="18" charset="0"/>
                        </a:rPr>
                        <a:t>Category</a:t>
                      </a:r>
                      <a:endParaRPr lang="en-IN" sz="2400" b="1" i="0" u="none" strike="noStrike" dirty="0">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schemeClr>
                    </a:solidFill>
                  </a:tcPr>
                </a:tc>
                <a:tc>
                  <a:txBody>
                    <a:bodyPr/>
                    <a:lstStyle/>
                    <a:p>
                      <a:pPr algn="ctr" fontAlgn="ctr"/>
                      <a:r>
                        <a:rPr lang="en-IN" sz="2400" b="1" u="none" strike="noStrike" dirty="0">
                          <a:effectLst/>
                          <a:latin typeface="Times New Roman" panose="02020603050405020304" pitchFamily="18" charset="0"/>
                          <a:cs typeface="Times New Roman" panose="02020603050405020304" pitchFamily="18" charset="0"/>
                        </a:rPr>
                        <a:t>Avg. score</a:t>
                      </a:r>
                      <a:endParaRPr lang="en-IN" sz="2400" b="1" i="0" u="none" strike="noStrike" dirty="0">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schemeClr>
                    </a:solidFill>
                  </a:tcPr>
                </a:tc>
                <a:extLst>
                  <a:ext uri="{0D108BD9-81ED-4DB2-BD59-A6C34878D82A}">
                    <a16:rowId xmlns:a16="http://schemas.microsoft.com/office/drawing/2014/main" val="2822920587"/>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1</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dirty="0">
                          <a:effectLst/>
                          <a:latin typeface="Times New Roman" panose="02020603050405020304" pitchFamily="18" charset="0"/>
                          <a:cs typeface="Times New Roman" panose="02020603050405020304" pitchFamily="18" charset="0"/>
                        </a:rPr>
                        <a:t>education</a:t>
                      </a:r>
                      <a:endParaRPr lang="en-IN" sz="2400" b="0" i="0" u="none" strike="noStrike" dirty="0">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44.6607</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32983066"/>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2</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dirty="0">
                          <a:effectLst/>
                          <a:latin typeface="Times New Roman" panose="02020603050405020304" pitchFamily="18" charset="0"/>
                          <a:cs typeface="Times New Roman" panose="02020603050405020304" pitchFamily="18" charset="0"/>
                        </a:rPr>
                        <a:t>culture</a:t>
                      </a:r>
                      <a:endParaRPr lang="en-IN" sz="2400" b="0" i="0" u="none" strike="noStrike" dirty="0">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40.9771</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6639462"/>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travel</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39.9392</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18447608"/>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4</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fitness</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39.7750</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18098493"/>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5</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healthy eating</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39.6193</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2710925"/>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6</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dogs</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39.3807</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3575555"/>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7</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soccer</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39.2520</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9103945"/>
                  </a:ext>
                </a:extLst>
              </a:tr>
              <a:tr h="396104">
                <a:tc>
                  <a:txBody>
                    <a:bodyPr/>
                    <a:lstStyle/>
                    <a:p>
                      <a:pPr algn="ctr" fontAlgn="ctr"/>
                      <a:r>
                        <a:rPr lang="en-IN" sz="2400" u="none" strike="noStrike" dirty="0">
                          <a:effectLst/>
                          <a:latin typeface="Times New Roman" panose="02020603050405020304" pitchFamily="18" charset="0"/>
                          <a:cs typeface="Times New Roman" panose="02020603050405020304" pitchFamily="18" charset="0"/>
                        </a:rPr>
                        <a:t>8</a:t>
                      </a:r>
                      <a:endParaRPr lang="en-IN" sz="2400" b="0" i="0" u="none" strike="noStrike" dirty="0">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public speaking</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39.0875</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10410581"/>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9</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veganism</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39.0423</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22120987"/>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10</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studying</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38.5385</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54193330"/>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11</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science</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38.5050</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43049188"/>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12</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technology</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37.5270</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60156875"/>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13</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animals</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37.0484</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6400211"/>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14</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cooking</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36.9643</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9145115"/>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15</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food</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36.5019</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70019532"/>
                  </a:ext>
                </a:extLst>
              </a:tr>
              <a:tr h="396104">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16</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a:effectLst/>
                          <a:latin typeface="Times New Roman" panose="02020603050405020304" pitchFamily="18" charset="0"/>
                          <a:cs typeface="Times New Roman" panose="02020603050405020304" pitchFamily="18" charset="0"/>
                        </a:rPr>
                        <a:t>tennis</a:t>
                      </a:r>
                      <a:endParaRPr lang="en-IN" sz="2400" b="0" i="0" u="none" strike="noStrike">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IN" sz="2400" u="none" strike="noStrike" dirty="0">
                          <a:effectLst/>
                          <a:latin typeface="Times New Roman" panose="02020603050405020304" pitchFamily="18" charset="0"/>
                          <a:cs typeface="Times New Roman" panose="02020603050405020304" pitchFamily="18" charset="0"/>
                        </a:rPr>
                        <a:t>34.8929</a:t>
                      </a:r>
                      <a:endParaRPr lang="en-IN" sz="2400" b="0" i="0" u="none" strike="noStrike" dirty="0">
                        <a:solidFill>
                          <a:srgbClr val="FFFFFF"/>
                        </a:solidFill>
                        <a:effectLst/>
                        <a:latin typeface="Times New Roman" panose="02020603050405020304" pitchFamily="18" charset="0"/>
                        <a:cs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69170487"/>
                  </a:ext>
                </a:extLst>
              </a:tr>
            </a:tbl>
          </a:graphicData>
        </a:graphic>
      </p:graphicFrame>
      <p:graphicFrame>
        <p:nvGraphicFramePr>
          <p:cNvPr id="28" name="Chart 27">
            <a:extLst>
              <a:ext uri="{FF2B5EF4-FFF2-40B4-BE49-F238E27FC236}">
                <a16:creationId xmlns:a16="http://schemas.microsoft.com/office/drawing/2014/main" id="{66E6C621-BE06-C0F8-26D3-5D73A4A05B87}"/>
              </a:ext>
            </a:extLst>
          </p:cNvPr>
          <p:cNvGraphicFramePr>
            <a:graphicFrameLocks/>
          </p:cNvGraphicFramePr>
          <p:nvPr>
            <p:extLst>
              <p:ext uri="{D42A27DB-BD31-4B8C-83A1-F6EECF244321}">
                <p14:modId xmlns:p14="http://schemas.microsoft.com/office/powerpoint/2010/main" val="4132488523"/>
              </p:ext>
            </p:extLst>
          </p:nvPr>
        </p:nvGraphicFramePr>
        <p:xfrm>
          <a:off x="1922116" y="1657419"/>
          <a:ext cx="9491677" cy="6394085"/>
        </p:xfrm>
        <a:graphic>
          <a:graphicData uri="http://schemas.openxmlformats.org/drawingml/2006/chart">
            <c:chart xmlns:c="http://schemas.openxmlformats.org/drawingml/2006/chart" xmlns:r="http://schemas.openxmlformats.org/officeDocument/2006/relationships" r:id="rId7"/>
          </a:graphicData>
        </a:graphic>
      </p:graphicFrame>
      <p:sp>
        <p:nvSpPr>
          <p:cNvPr id="31" name="TextBox 30">
            <a:extLst>
              <a:ext uri="{FF2B5EF4-FFF2-40B4-BE49-F238E27FC236}">
                <a16:creationId xmlns:a16="http://schemas.microsoft.com/office/drawing/2014/main" id="{09537CCC-CDA4-37A0-85DB-0640A0E5A618}"/>
              </a:ext>
            </a:extLst>
          </p:cNvPr>
          <p:cNvSpPr txBox="1"/>
          <p:nvPr/>
        </p:nvSpPr>
        <p:spPr>
          <a:xfrm>
            <a:off x="12066676" y="1744537"/>
            <a:ext cx="4660443" cy="646331"/>
          </a:xfrm>
          <a:prstGeom prst="rect">
            <a:avLst/>
          </a:prstGeom>
          <a:noFill/>
        </p:spPr>
        <p:txBody>
          <a:bodyPr wrap="none" rtlCol="0">
            <a:spAutoFit/>
          </a:bodyPr>
          <a:lstStyle/>
          <a:p>
            <a:r>
              <a:rPr lang="en-US" sz="3600" b="1" dirty="0">
                <a:solidFill>
                  <a:srgbClr val="A100FF"/>
                </a:solidFill>
                <a:latin typeface="Times New Roman" panose="02020603050405020304" pitchFamily="18" charset="0"/>
                <a:cs typeface="Times New Roman" panose="02020603050405020304" pitchFamily="18" charset="0"/>
              </a:rPr>
              <a:t>Rank of All Categories</a:t>
            </a:r>
            <a:endParaRPr lang="en-IN" sz="3600" b="1" dirty="0">
              <a:solidFill>
                <a:srgbClr val="A100FF"/>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aphicFrame>
        <p:nvGraphicFramePr>
          <p:cNvPr id="28" name="Chart 27">
            <a:extLst>
              <a:ext uri="{FF2B5EF4-FFF2-40B4-BE49-F238E27FC236}">
                <a16:creationId xmlns:a16="http://schemas.microsoft.com/office/drawing/2014/main" id="{B7027C65-F9A2-D701-F8B7-3DB4A44061E6}"/>
              </a:ext>
            </a:extLst>
          </p:cNvPr>
          <p:cNvGraphicFramePr>
            <a:graphicFrameLocks/>
          </p:cNvGraphicFramePr>
          <p:nvPr>
            <p:extLst>
              <p:ext uri="{D42A27DB-BD31-4B8C-83A1-F6EECF244321}">
                <p14:modId xmlns:p14="http://schemas.microsoft.com/office/powerpoint/2010/main" val="204970487"/>
              </p:ext>
            </p:extLst>
          </p:nvPr>
        </p:nvGraphicFramePr>
        <p:xfrm>
          <a:off x="4107573" y="1528391"/>
          <a:ext cx="12649200" cy="736224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53851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1251</TotalTime>
  <Words>354</Words>
  <Application>Microsoft Office PowerPoint</Application>
  <PresentationFormat>Custom</PresentationFormat>
  <Paragraphs>132</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Clear Sans Regular Bold</vt:lpstr>
      <vt:lpstr>Gill Sans Ultra Bold Condensed</vt:lpstr>
      <vt:lpstr>Graphik Regular</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Kamble Niraj Prashant</cp:lastModifiedBy>
  <cp:revision>13</cp:revision>
  <dcterms:created xsi:type="dcterms:W3CDTF">2006-08-16T00:00:00Z</dcterms:created>
  <dcterms:modified xsi:type="dcterms:W3CDTF">2023-02-13T16:48:51Z</dcterms:modified>
  <dc:identifier>DAEhDyfaYKE</dc:identifier>
</cp:coreProperties>
</file>

<file path=docProps/thumbnail.jpeg>
</file>